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1"/>
  </p:notesMasterIdLst>
  <p:sldIdLst>
    <p:sldId id="311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F2A25CB-B343-4975-85E8-329C329C0457}">
  <a:tblStyle styleId="{FF2A25CB-B343-4975-85E8-329C329C0457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82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0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05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    Gold Experience 2nd Edition B2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0136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2241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6036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2504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2845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99754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95364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8065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4950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72052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8886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87976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85385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67346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27275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72385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1400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939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5379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71367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24278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84216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16419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15483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14739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22646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985075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54416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72476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34210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18896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71643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44794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8804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724303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B2</a:t>
            </a:r>
            <a:br>
              <a:rPr lang="pl-PL" dirty="0"/>
            </a:br>
            <a:r>
              <a:rPr lang="pl-PL" dirty="0" err="1"/>
              <a:t>passive</a:t>
            </a:r>
            <a:r>
              <a:rPr lang="pl-PL" dirty="0"/>
              <a:t> </a:t>
            </a:r>
            <a:r>
              <a:rPr lang="pl-PL" dirty="0" err="1"/>
              <a:t>voice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5855223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It’s important to understand how we use the passive voice, but also when.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Common uses of the passive voice.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to form the passive voice in different tenses.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Special cases.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do we use the passive voice?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9466B2E2-FCA9-45CE-AD01-D585FCD1746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27282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 passive?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3" name="Shape 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0425" y="1126376"/>
            <a:ext cx="1540150" cy="154015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Shape 74"/>
          <p:cNvSpPr/>
          <p:nvPr/>
        </p:nvSpPr>
        <p:spPr>
          <a:xfrm>
            <a:off x="2746025" y="1162950"/>
            <a:ext cx="3025500" cy="1208700"/>
          </a:xfrm>
          <a:prstGeom prst="wedgeRoundRectCallout">
            <a:avLst>
              <a:gd name="adj1" fmla="val -57394"/>
              <a:gd name="adj2" fmla="val -6121"/>
              <a:gd name="adj3" fmla="val 16667"/>
            </a:avLst>
          </a:prstGeom>
          <a:solidFill>
            <a:srgbClr val="37B39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Did you know that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mobile phone was invented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1973? I thought it was earlier.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5" name="Shape 7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0825" y="1126376"/>
            <a:ext cx="1540150" cy="15401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/>
          <p:nvPr/>
        </p:nvSpPr>
        <p:spPr>
          <a:xfrm>
            <a:off x="6453250" y="1291325"/>
            <a:ext cx="2733600" cy="1029900"/>
          </a:xfrm>
          <a:prstGeom prst="wedgeRoundRectCallout">
            <a:avLst>
              <a:gd name="adj1" fmla="val 58230"/>
              <a:gd name="adj2" fmla="val -9321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Talking of mobiles,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phone was stolen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from my bag last week!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7" name="Shape 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63023" y="2666525"/>
            <a:ext cx="1517724" cy="151772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/>
          <p:nvPr/>
        </p:nvSpPr>
        <p:spPr>
          <a:xfrm>
            <a:off x="1573775" y="2935150"/>
            <a:ext cx="3025500" cy="1451100"/>
          </a:xfrm>
          <a:prstGeom prst="wedgeRoundRectCallout">
            <a:avLst>
              <a:gd name="adj1" fmla="val 74994"/>
              <a:gd name="adj2" fmla="val -292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what the boy says. Is he more focused on the result of the action (</a:t>
            </a:r>
            <a:r>
              <a:rPr lang="en-US" sz="1600" b="0" i="0" u="sng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was invented) or </a:t>
            </a:r>
            <a:r>
              <a:rPr lang="en-US" sz="1600" b="0" i="0" u="sng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who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did it?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1789101" y="4742775"/>
            <a:ext cx="2174400" cy="1451100"/>
          </a:xfrm>
          <a:prstGeom prst="cloudCallout">
            <a:avLst>
              <a:gd name="adj1" fmla="val -17585"/>
              <a:gd name="adj2" fmla="val -6507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9D522"/>
              </a:buClr>
              <a:buSzPts val="400"/>
              <a:buFont typeface="Open Sans"/>
              <a:buNone/>
            </a:pPr>
            <a:r>
              <a:rPr lang="en-US" sz="1600" b="0" i="1" u="sng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What</a:t>
            </a:r>
            <a:r>
              <a:rPr lang="en-US" sz="1600" b="0" i="1" u="none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was invented (and when)</a:t>
            </a:r>
            <a:endParaRPr sz="1600" b="0" i="1" u="sng" strike="noStrike" cap="none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7573125" y="2935150"/>
            <a:ext cx="2315700" cy="1412700"/>
          </a:xfrm>
          <a:prstGeom prst="wedgeRoundRectCallout">
            <a:avLst>
              <a:gd name="adj1" fmla="val -72854"/>
              <a:gd name="adj2" fmla="val -178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what the girl says. Do you think she knows who stole her phone?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Shape 81"/>
          <p:cNvSpPr/>
          <p:nvPr/>
        </p:nvSpPr>
        <p:spPr>
          <a:xfrm>
            <a:off x="7502200" y="4761975"/>
            <a:ext cx="2174400" cy="1412700"/>
          </a:xfrm>
          <a:prstGeom prst="cloudCallout">
            <a:avLst>
              <a:gd name="adj1" fmla="val 10474"/>
              <a:gd name="adj2" fmla="val -7286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9D522"/>
              </a:buClr>
              <a:buSzPts val="400"/>
              <a:buFont typeface="Open Sans"/>
              <a:buNone/>
            </a:pPr>
            <a:r>
              <a:rPr lang="en-US" sz="1600" b="0" i="1" u="none" strike="noStrike" cap="none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Probably not</a:t>
            </a:r>
            <a:endParaRPr sz="1600" b="0" i="1" u="none" strike="noStrike" cap="none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" name="Google Shape;65;p15">
            <a:extLst>
              <a:ext uri="{FF2B5EF4-FFF2-40B4-BE49-F238E27FC236}">
                <a16:creationId xmlns:a16="http://schemas.microsoft.com/office/drawing/2014/main" id="{BF71E8F3-BE58-49E0-BFC6-5A4018583F1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 idx="4294967295"/>
          </p:nvPr>
        </p:nvSpPr>
        <p:spPr>
          <a:xfrm>
            <a:off x="450601" y="202091"/>
            <a:ext cx="1127282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 passive?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8" name="Shape 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5301" y="1884976"/>
            <a:ext cx="1312050" cy="13120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/>
          <p:nvPr/>
        </p:nvSpPr>
        <p:spPr>
          <a:xfrm>
            <a:off x="2443745" y="2044756"/>
            <a:ext cx="5318100" cy="900000"/>
          </a:xfrm>
          <a:prstGeom prst="wedgeRoundRectCallout">
            <a:avLst>
              <a:gd name="adj1" fmla="val -57206"/>
              <a:gd name="adj2" fmla="val -2906"/>
              <a:gd name="adj3" fmla="val 16667"/>
            </a:avLst>
          </a:prstGeom>
          <a:solidFill>
            <a:srgbClr val="37B39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Did you know that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mobile phone was invented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1973? I thought it was earlier.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75049" y="4144352"/>
            <a:ext cx="1312050" cy="131202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/>
          <p:nvPr/>
        </p:nvSpPr>
        <p:spPr>
          <a:xfrm>
            <a:off x="2443751" y="4457325"/>
            <a:ext cx="5318100" cy="787800"/>
          </a:xfrm>
          <a:prstGeom prst="wedgeRoundRectCallout">
            <a:avLst>
              <a:gd name="adj1" fmla="val 54234"/>
              <a:gd name="adj2" fmla="val -12614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Talking of mobiles, </a:t>
            </a:r>
            <a:r>
              <a:rPr lang="en-US" sz="16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my phone was stolen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from my bag last week!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9266305" y="5810813"/>
            <a:ext cx="2791327" cy="898189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do we form the passive voice?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517225" y="1394725"/>
            <a:ext cx="90198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Rokkitt"/>
              <a:buNone/>
            </a:pPr>
            <a:r>
              <a:rPr lang="en-US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Use 1: </a:t>
            </a: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To focus on the action or the result of the action (rather than who did it – the agent)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517225" y="3567875"/>
            <a:ext cx="90198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Rokkitt"/>
              <a:buNone/>
            </a:pPr>
            <a:r>
              <a:rPr lang="en-US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Use 2: </a:t>
            </a: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When the agent (the person doing the action) is unknown, unimportant, or obvious.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5" name="Shape 9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05833" y="932256"/>
            <a:ext cx="1232746" cy="123274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/>
          <p:nvPr/>
        </p:nvSpPr>
        <p:spPr>
          <a:xfrm>
            <a:off x="8036800" y="2301538"/>
            <a:ext cx="2977800" cy="1129800"/>
          </a:xfrm>
          <a:prstGeom prst="wedgeRoundRectCallout">
            <a:avLst>
              <a:gd name="adj1" fmla="val 41347"/>
              <a:gd name="adj2" fmla="val -7460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boy is interested in </a:t>
            </a:r>
            <a:r>
              <a:rPr lang="en-US" sz="16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was invented and the result, not who did it (the agent).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176400" y="4453838"/>
            <a:ext cx="2064900" cy="1311900"/>
          </a:xfrm>
          <a:prstGeom prst="wedgeRoundRectCallout">
            <a:avLst>
              <a:gd name="adj1" fmla="val 54792"/>
              <a:gd name="adj2" fmla="val -3869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girl doesn’t know who stole her phone (she doesn’t know the agent).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Shape 98"/>
          <p:cNvSpPr/>
          <p:nvPr/>
        </p:nvSpPr>
        <p:spPr>
          <a:xfrm rot="10013432" flipH="1">
            <a:off x="1940038" y="3739914"/>
            <a:ext cx="1772391" cy="2206978"/>
          </a:xfrm>
          <a:prstGeom prst="arc">
            <a:avLst>
              <a:gd name="adj1" fmla="val 12370970"/>
              <a:gd name="adj2" fmla="val 1985684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Shape 99"/>
          <p:cNvSpPr/>
          <p:nvPr/>
        </p:nvSpPr>
        <p:spPr>
          <a:xfrm rot="-3039156" flipH="1">
            <a:off x="7235602" y="1676209"/>
            <a:ext cx="1772497" cy="2206940"/>
          </a:xfrm>
          <a:prstGeom prst="arc">
            <a:avLst>
              <a:gd name="adj1" fmla="val 9271196"/>
              <a:gd name="adj2" fmla="val 1674164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BE32BF2C-B5C3-48E7-AE98-2C896DE8B2E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27282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r>
              <a:rPr lang="en-US" sz="440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ow do form the passive voice?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06" name="Shape 106"/>
          <p:cNvGraphicFramePr/>
          <p:nvPr/>
        </p:nvGraphicFramePr>
        <p:xfrm>
          <a:off x="450602" y="1277490"/>
          <a:ext cx="8592300" cy="2764075"/>
        </p:xfrm>
        <a:graphic>
          <a:graphicData uri="http://schemas.openxmlformats.org/drawingml/2006/table">
            <a:tbl>
              <a:tblPr firstRow="1" bandRow="1">
                <a:noFill/>
                <a:tableStyleId>{FF2A25CB-B343-4975-85E8-329C329C0457}</a:tableStyleId>
              </a:tblPr>
              <a:tblGrid>
                <a:gridCol w="2864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4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8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endParaRPr sz="2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phone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stolen.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mobile phone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invented (…)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 one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has been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arrested.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Mary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will be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operated on.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car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is being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repaired.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7" name="Shape 107"/>
          <p:cNvSpPr/>
          <p:nvPr/>
        </p:nvSpPr>
        <p:spPr>
          <a:xfrm>
            <a:off x="4940900" y="5842825"/>
            <a:ext cx="2198400" cy="808500"/>
          </a:xfrm>
          <a:prstGeom prst="cloudCallout">
            <a:avLst>
              <a:gd name="adj1" fmla="val -43966"/>
              <a:gd name="adj2" fmla="val -6312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9D522"/>
              </a:buClr>
              <a:buSzPts val="400"/>
              <a:buFont typeface="Open Sans"/>
              <a:buNone/>
            </a:pPr>
            <a:r>
              <a:rPr lang="en-US" sz="1600" b="0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Verb </a:t>
            </a:r>
            <a:r>
              <a:rPr lang="en-US" sz="1600" b="1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to be.</a:t>
            </a:r>
            <a:endParaRPr sz="1600" b="1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9982300" y="5217250"/>
            <a:ext cx="1480200" cy="873300"/>
          </a:xfrm>
          <a:prstGeom prst="cloudCallout">
            <a:avLst>
              <a:gd name="adj1" fmla="val -82178"/>
              <a:gd name="adj2" fmla="val -2974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9D522"/>
              </a:buClr>
              <a:buSzPts val="400"/>
              <a:buFont typeface="Open Sans"/>
              <a:buNone/>
            </a:pPr>
            <a:r>
              <a:rPr lang="en-US" sz="1600" b="0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  <a:endParaRPr sz="1600" b="1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9" name="Shape 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133" y="4470681"/>
            <a:ext cx="1232746" cy="1232746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/>
          <p:nvPr/>
        </p:nvSpPr>
        <p:spPr>
          <a:xfrm>
            <a:off x="7189375" y="4520150"/>
            <a:ext cx="2198400" cy="1138500"/>
          </a:xfrm>
          <a:prstGeom prst="wedgeRoundRectCallout">
            <a:avLst>
              <a:gd name="adj1" fmla="val -55866"/>
              <a:gd name="adj2" fmla="val -291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main verb is in the past participle. Does this change with the tense?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Shape 111"/>
          <p:cNvSpPr/>
          <p:nvPr/>
        </p:nvSpPr>
        <p:spPr>
          <a:xfrm>
            <a:off x="1856100" y="4500550"/>
            <a:ext cx="2198400" cy="1173000"/>
          </a:xfrm>
          <a:prstGeom prst="wedgeRoundRectCallout">
            <a:avLst>
              <a:gd name="adj1" fmla="val -55698"/>
              <a:gd name="adj2" fmla="val -137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examples and put the form in the correct order.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4464800" y="4520150"/>
            <a:ext cx="2198400" cy="1138500"/>
          </a:xfrm>
          <a:prstGeom prst="wedgeRoundRectCallout">
            <a:avLst>
              <a:gd name="adj1" fmla="val -55486"/>
              <a:gd name="adj2" fmla="val -524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part of the form changes depending on the tense?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9312999" y="3438850"/>
            <a:ext cx="26700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verb 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9312999" y="2357550"/>
            <a:ext cx="26700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participle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9312999" y="2928638"/>
            <a:ext cx="26700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subject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6259899" y="1327225"/>
            <a:ext cx="26700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participle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Shape 117"/>
          <p:cNvSpPr txBox="1"/>
          <p:nvPr/>
        </p:nvSpPr>
        <p:spPr>
          <a:xfrm>
            <a:off x="534174" y="1327213"/>
            <a:ext cx="26700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subject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3424661" y="1327225"/>
            <a:ext cx="26700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verb 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5C26EEF3-EA0E-4ACA-AFD5-0A03E59A91A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27282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r>
              <a:rPr lang="en-US" sz="440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ow do form the passive voice?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5" name="Shape 1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86264" y="3778928"/>
            <a:ext cx="1201496" cy="1201496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Shape 126"/>
          <p:cNvSpPr/>
          <p:nvPr/>
        </p:nvSpPr>
        <p:spPr>
          <a:xfrm>
            <a:off x="154125" y="3845150"/>
            <a:ext cx="4761000" cy="1978200"/>
          </a:xfrm>
          <a:prstGeom prst="wedgeRoundRectCallout">
            <a:avLst>
              <a:gd name="adj1" fmla="val 60512"/>
              <a:gd name="adj2" fmla="val -15416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 verb </a:t>
            </a:r>
            <a:r>
              <a:rPr lang="en-US" b="1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tells us the tense. E.g. 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Present simple = am/is/are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Past simple = was/were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Present continuous = is being (to be + -ing)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Past continuous = was being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Present perfect = has been (have + past participle)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Past perfect = had been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Future = will be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Modal verbs = could/should/must + be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7201175" y="5684763"/>
            <a:ext cx="1857900" cy="1055400"/>
          </a:xfrm>
          <a:prstGeom prst="wedgeRoundRectCallout">
            <a:avLst>
              <a:gd name="adj1" fmla="val -90649"/>
              <a:gd name="adj2" fmla="val -11730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main verb doesn’t change and is always in the past participle.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9095476" y="3167414"/>
            <a:ext cx="1809900" cy="960900"/>
          </a:xfrm>
          <a:prstGeom prst="wedgeRoundRectCallout">
            <a:avLst>
              <a:gd name="adj1" fmla="val -174530"/>
              <a:gd name="adj2" fmla="val 7543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If you want to mention the agent, you can do this by using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by…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Shape 129"/>
          <p:cNvSpPr txBox="1"/>
          <p:nvPr/>
        </p:nvSpPr>
        <p:spPr>
          <a:xfrm>
            <a:off x="8726350" y="2198750"/>
            <a:ext cx="35478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Open Sans"/>
              <a:buNone/>
            </a:pPr>
            <a:r>
              <a:rPr lang="en-US" sz="1800" b="1">
                <a:latin typeface="Open Sans"/>
                <a:ea typeface="Open Sans"/>
                <a:cs typeface="Open Sans"/>
                <a:sym typeface="Open Sans"/>
              </a:rPr>
              <a:t>by </a:t>
            </a:r>
            <a:r>
              <a:rPr lang="en-US" sz="1800" i="1">
                <a:latin typeface="Open Sans"/>
                <a:ea typeface="Open Sans"/>
                <a:cs typeface="Open Sans"/>
                <a:sym typeface="Open Sans"/>
              </a:rPr>
              <a:t>the police/the mechanic, etc.</a:t>
            </a:r>
            <a:endParaRPr sz="1800" b="0" i="1" u="none" strike="noStrike" cap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9812650" y="5872877"/>
            <a:ext cx="2127600" cy="6792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are the special cases?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5129200" y="5684775"/>
            <a:ext cx="1857900" cy="1055400"/>
          </a:xfrm>
          <a:prstGeom prst="wedgeRoundRectCallout">
            <a:avLst>
              <a:gd name="adj1" fmla="val -10628"/>
              <a:gd name="adj2" fmla="val -11027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informal situations, you can replace the verb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with the verb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get.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8300550" y="4247388"/>
            <a:ext cx="3255900" cy="1312200"/>
          </a:xfrm>
          <a:prstGeom prst="wedgeRoundRectCallout">
            <a:avLst>
              <a:gd name="adj1" fmla="val -95822"/>
              <a:gd name="adj2" fmla="val -1627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in the passive voice is an auxiliary, not a main verb. Therefore, it isn’t usually stressed when we speak. Weak forms are used. E.g. /wəz/ (was), /wə/ (were), /bɪn/ (been).</a:t>
            </a:r>
            <a:endParaRPr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33" name="Shape 133"/>
          <p:cNvGraphicFramePr/>
          <p:nvPr/>
        </p:nvGraphicFramePr>
        <p:xfrm>
          <a:off x="335202" y="1076415"/>
          <a:ext cx="8391150" cy="2558950"/>
        </p:xfrm>
        <a:graphic>
          <a:graphicData uri="http://schemas.openxmlformats.org/drawingml/2006/table">
            <a:tbl>
              <a:tblPr firstRow="1" bandRow="1">
                <a:noFill/>
                <a:tableStyleId>{FF2A25CB-B343-4975-85E8-329C329C0457}</a:tableStyleId>
              </a:tblPr>
              <a:tblGrid>
                <a:gridCol w="2797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7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7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0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endParaRPr sz="25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phone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stolen.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mobile phone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was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invented (…)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 one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has been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arrested.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Mary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will be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operated on.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7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 car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repaired.</a:t>
                      </a:r>
                      <a:endParaRPr sz="1600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4" name="Shape 134"/>
          <p:cNvSpPr txBox="1"/>
          <p:nvPr/>
        </p:nvSpPr>
        <p:spPr>
          <a:xfrm>
            <a:off x="3227375" y="1132350"/>
            <a:ext cx="24174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verb 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endParaRPr sz="18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6061850" y="1132350"/>
            <a:ext cx="23046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Participle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450600" y="1132350"/>
            <a:ext cx="2417400" cy="3693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Subject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3132250" y="3209088"/>
            <a:ext cx="12447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is being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Shape 138"/>
          <p:cNvSpPr txBox="1"/>
          <p:nvPr/>
        </p:nvSpPr>
        <p:spPr>
          <a:xfrm>
            <a:off x="3122700" y="3209103"/>
            <a:ext cx="212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lang="en-US"/>
              <a:t> </a:t>
            </a: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getting</a:t>
            </a:r>
            <a:endParaRPr/>
          </a:p>
        </p:txBody>
      </p:sp>
      <p:sp>
        <p:nvSpPr>
          <p:cNvPr id="139" name="Shape 139"/>
          <p:cNvSpPr/>
          <p:nvPr/>
        </p:nvSpPr>
        <p:spPr>
          <a:xfrm rot="-254543" flipH="1">
            <a:off x="3549811" y="2906349"/>
            <a:ext cx="1273389" cy="2291954"/>
          </a:xfrm>
          <a:prstGeom prst="arc">
            <a:avLst>
              <a:gd name="adj1" fmla="val 10232283"/>
              <a:gd name="adj2" fmla="val 15067062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Shape 140"/>
          <p:cNvSpPr/>
          <p:nvPr/>
        </p:nvSpPr>
        <p:spPr>
          <a:xfrm rot="2410097" flipH="1">
            <a:off x="4661788" y="2035249"/>
            <a:ext cx="2876124" cy="6360004"/>
          </a:xfrm>
          <a:prstGeom prst="arc">
            <a:avLst>
              <a:gd name="adj1" fmla="val 11888757"/>
              <a:gd name="adj2" fmla="val 1639801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Shape 141"/>
          <p:cNvSpPr/>
          <p:nvPr/>
        </p:nvSpPr>
        <p:spPr>
          <a:xfrm rot="6038229" flipH="1">
            <a:off x="9264598" y="1553995"/>
            <a:ext cx="1327817" cy="2444403"/>
          </a:xfrm>
          <a:prstGeom prst="arc">
            <a:avLst>
              <a:gd name="adj1" fmla="val 14753469"/>
              <a:gd name="adj2" fmla="val 1725943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Shape 142"/>
          <p:cNvSpPr/>
          <p:nvPr/>
        </p:nvSpPr>
        <p:spPr>
          <a:xfrm rot="3894586" flipH="1">
            <a:off x="2940265" y="4648855"/>
            <a:ext cx="3836619" cy="683390"/>
          </a:xfrm>
          <a:prstGeom prst="arc">
            <a:avLst>
              <a:gd name="adj1" fmla="val 11750979"/>
              <a:gd name="adj2" fmla="val 21298657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B6AB427D-15E0-4D97-A1B5-EA9B22085E1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441560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27282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Special cases in the passive voice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33400" y="545925"/>
            <a:ext cx="1381049" cy="138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Shape 1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9161" y="1646067"/>
            <a:ext cx="939316" cy="939316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/>
          <p:nvPr/>
        </p:nvSpPr>
        <p:spPr>
          <a:xfrm>
            <a:off x="1467968" y="1591085"/>
            <a:ext cx="4798200" cy="857700"/>
          </a:xfrm>
          <a:prstGeom prst="wedgeRoundRectCallout">
            <a:avLst>
              <a:gd name="adj1" fmla="val -55339"/>
              <a:gd name="adj2" fmla="val 1375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was given the ring. It was given to me by my grandfather.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8160325" y="2137925"/>
            <a:ext cx="3855600" cy="961200"/>
          </a:xfrm>
          <a:prstGeom prst="wedgeRoundRectCallout">
            <a:avLst>
              <a:gd name="adj1" fmla="val 39580"/>
              <a:gd name="adj2" fmla="val -61904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are two different forms of the passive in this case. Either object (in this case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ring)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can be used as the subject.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177" y="3548087"/>
            <a:ext cx="961260" cy="96126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/>
          <p:nvPr/>
        </p:nvSpPr>
        <p:spPr>
          <a:xfrm>
            <a:off x="1467965" y="3644872"/>
            <a:ext cx="4685100" cy="767700"/>
          </a:xfrm>
          <a:prstGeom prst="wedgeRoundRectCallout">
            <a:avLst>
              <a:gd name="adj1" fmla="val -56172"/>
              <a:gd name="adj2" fmla="val 5077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was made to start work an hour earlier today.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8160325" y="3405850"/>
            <a:ext cx="3855600" cy="860100"/>
          </a:xfrm>
          <a:prstGeom prst="wedgeRoundRectCallout">
            <a:avLst>
              <a:gd name="adj1" fmla="val 41932"/>
              <a:gd name="adj2" fmla="val -63498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passive voice, the verb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make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needs to be followed by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+ infinitive.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6" name="Shape 1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68186" y="5194144"/>
            <a:ext cx="961260" cy="96126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Shape 157"/>
          <p:cNvSpPr/>
          <p:nvPr/>
        </p:nvSpPr>
        <p:spPr>
          <a:xfrm>
            <a:off x="1391765" y="5223677"/>
            <a:ext cx="2392500" cy="752100"/>
          </a:xfrm>
          <a:prstGeom prst="wedgeRoundRectCallout">
            <a:avLst>
              <a:gd name="adj1" fmla="val -60708"/>
              <a:gd name="adj2" fmla="val 13303"/>
              <a:gd name="adj3" fmla="val 16667"/>
            </a:avLst>
          </a:prstGeom>
          <a:solidFill>
            <a:srgbClr val="5F95C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Will your parents let you come tonight?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8" name="Shape 15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77881" y="5194139"/>
            <a:ext cx="961260" cy="96126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/>
          <p:nvPr/>
        </p:nvSpPr>
        <p:spPr>
          <a:xfrm>
            <a:off x="3890000" y="5223686"/>
            <a:ext cx="3088500" cy="752100"/>
          </a:xfrm>
          <a:prstGeom prst="wedgeRoundRectCallout">
            <a:avLst>
              <a:gd name="adj1" fmla="val 56178"/>
              <a:gd name="adj2" fmla="val 2342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Yes. I’m allowed to come for a couple of hours.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8160325" y="4572675"/>
            <a:ext cx="3855600" cy="860100"/>
          </a:xfrm>
          <a:prstGeom prst="wedgeRoundRectCallout">
            <a:avLst>
              <a:gd name="adj1" fmla="val 40007"/>
              <a:gd name="adj2" fmla="val -5887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is no passive form of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 someone do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 You need to use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 allowed to.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9212250" y="5938826"/>
            <a:ext cx="2727900" cy="6132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practise!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275325" y="1092525"/>
            <a:ext cx="77943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Rokkitt"/>
              <a:buNone/>
            </a:pPr>
            <a:r>
              <a:rPr lang="en-US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1. Verbs that take two objects, e.g. show, give.</a:t>
            </a:r>
            <a:endParaRPr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endParaRPr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Shape 163"/>
          <p:cNvSpPr txBox="1"/>
          <p:nvPr/>
        </p:nvSpPr>
        <p:spPr>
          <a:xfrm>
            <a:off x="258000" y="2831125"/>
            <a:ext cx="77943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Rokkitt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2. The verb </a:t>
            </a:r>
            <a:r>
              <a:rPr lang="en-US" i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make.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Shape 164"/>
          <p:cNvSpPr txBox="1"/>
          <p:nvPr/>
        </p:nvSpPr>
        <p:spPr>
          <a:xfrm>
            <a:off x="275475" y="4697850"/>
            <a:ext cx="77943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Rokkitt"/>
              <a:buNone/>
            </a:pPr>
            <a:r>
              <a:rPr lang="en-US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3. Let someone do something.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8D58A2A3-2850-4FBF-A434-F995152379C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400"/>
              <a:buFont typeface="Noto Sans Symbols"/>
              <a:buNone/>
            </a:pPr>
            <a:endParaRPr sz="1600" b="0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Shape 171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Change these sentences so that they are in the passive voice.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402875" y="1448000"/>
            <a:ext cx="7322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1. My parents will give me their old car when they get a new one.</a:t>
            </a:r>
            <a:endParaRPr sz="1600" b="0" i="0"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617374" y="1905376"/>
            <a:ext cx="6245243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dirty="0">
                <a:solidFill>
                  <a:srgbClr val="C00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 will be given my parents’/their old car when they get a new one.</a:t>
            </a:r>
            <a:endParaRPr sz="1600" dirty="0">
              <a:solidFill>
                <a:srgbClr val="C0000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175" name="Shape 175"/>
          <p:cNvSpPr txBox="1"/>
          <p:nvPr/>
        </p:nvSpPr>
        <p:spPr>
          <a:xfrm>
            <a:off x="611965" y="2389150"/>
            <a:ext cx="6898513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dirty="0">
                <a:solidFill>
                  <a:srgbClr val="C00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My parents</a:t>
            </a:r>
            <a:r>
              <a:rPr lang="en-US" sz="1600">
                <a:solidFill>
                  <a:srgbClr val="C00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’/Their </a:t>
            </a:r>
            <a:r>
              <a:rPr lang="en-US" sz="1600" dirty="0">
                <a:solidFill>
                  <a:srgbClr val="C00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new car will be given to me when they get a new one.</a:t>
            </a:r>
            <a:endParaRPr sz="1600" dirty="0">
              <a:solidFill>
                <a:srgbClr val="C0000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pic>
        <p:nvPicPr>
          <p:cNvPr id="176" name="Shape 1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48903" y="405448"/>
            <a:ext cx="1496050" cy="14960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/>
          <p:nvPr/>
        </p:nvSpPr>
        <p:spPr>
          <a:xfrm>
            <a:off x="8254500" y="2175650"/>
            <a:ext cx="2715900" cy="904800"/>
          </a:xfrm>
          <a:prstGeom prst="wedgeRoundRectCallout">
            <a:avLst>
              <a:gd name="adj1" fmla="val 53369"/>
              <a:gd name="adj2" fmla="val -64083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Two options here because it’s a verb with two objects.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Shape 178"/>
          <p:cNvSpPr txBox="1"/>
          <p:nvPr/>
        </p:nvSpPr>
        <p:spPr>
          <a:xfrm>
            <a:off x="408325" y="2837200"/>
            <a:ext cx="6893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2. My best friend is </a:t>
            </a:r>
            <a:r>
              <a:rPr lang="en-US" sz="1600" b="0" i="0" u="none" strike="noStrike" cap="none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organising</a:t>
            </a:r>
            <a:r>
              <a:rPr lang="en-US" sz="1600" b="0"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the New Year’s Eve party at the moment. </a:t>
            </a:r>
            <a:endParaRPr sz="1600" b="0" i="0"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Shape 179"/>
          <p:cNvSpPr txBox="1"/>
          <p:nvPr/>
        </p:nvSpPr>
        <p:spPr>
          <a:xfrm>
            <a:off x="617378" y="3301114"/>
            <a:ext cx="7723058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dirty="0">
                <a:solidFill>
                  <a:srgbClr val="C00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The New Year’s Eve party is being </a:t>
            </a:r>
            <a:r>
              <a:rPr lang="en-US" sz="1600" dirty="0" err="1">
                <a:solidFill>
                  <a:srgbClr val="C00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organised</a:t>
            </a:r>
            <a:r>
              <a:rPr lang="en-US" sz="1600" dirty="0">
                <a:solidFill>
                  <a:srgbClr val="C0000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at the moment (by my best friend).</a:t>
            </a:r>
            <a:endParaRPr sz="1600" i="0" u="none" strike="noStrike" cap="none" dirty="0">
              <a:solidFill>
                <a:srgbClr val="00A7E3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  <a:sym typeface="Open Sans"/>
            </a:endParaRPr>
          </a:p>
        </p:txBody>
      </p:sp>
      <p:sp>
        <p:nvSpPr>
          <p:cNvPr id="180" name="Shape 180"/>
          <p:cNvSpPr txBox="1"/>
          <p:nvPr/>
        </p:nvSpPr>
        <p:spPr>
          <a:xfrm>
            <a:off x="402874" y="3765050"/>
            <a:ext cx="6002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3. My brother didn’t let me use his car.</a:t>
            </a:r>
            <a:endParaRPr sz="1600" b="0" i="0"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1" name="Shape 181"/>
          <p:cNvSpPr txBox="1"/>
          <p:nvPr/>
        </p:nvSpPr>
        <p:spPr>
          <a:xfrm>
            <a:off x="617381" y="4211750"/>
            <a:ext cx="6749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i="0" u="none" strike="noStrike" cap="none" dirty="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 wasn’t allowed to use his/my brother’s car.</a:t>
            </a:r>
            <a:endParaRPr sz="1600" i="0" u="none" strike="noStrike" cap="none" dirty="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8254500" y="3667675"/>
            <a:ext cx="2715900" cy="904800"/>
          </a:xfrm>
          <a:prstGeom prst="wedgeRoundRectCallout">
            <a:avLst>
              <a:gd name="adj1" fmla="val 47603"/>
              <a:gd name="adj2" fmla="val -64092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Remember! There is no passive form of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 someone do.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Shape 183"/>
          <p:cNvSpPr txBox="1"/>
          <p:nvPr/>
        </p:nvSpPr>
        <p:spPr>
          <a:xfrm>
            <a:off x="396795" y="4658450"/>
            <a:ext cx="6268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4. The government has changed the law. 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Shape 184"/>
          <p:cNvSpPr txBox="1"/>
          <p:nvPr/>
        </p:nvSpPr>
        <p:spPr>
          <a:xfrm>
            <a:off x="617379" y="5127725"/>
            <a:ext cx="6893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 dirty="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The law has been changed (by the government).</a:t>
            </a:r>
            <a:endParaRPr sz="1600" b="0" i="0" u="none" strike="noStrike" cap="none" dirty="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Shape 185"/>
          <p:cNvSpPr txBox="1"/>
          <p:nvPr/>
        </p:nvSpPr>
        <p:spPr>
          <a:xfrm>
            <a:off x="396799" y="5563425"/>
            <a:ext cx="6786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5. My mum makes me take the dog out every morning for a walk.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Shape 186"/>
          <p:cNvSpPr txBox="1"/>
          <p:nvPr/>
        </p:nvSpPr>
        <p:spPr>
          <a:xfrm>
            <a:off x="611975" y="5999125"/>
            <a:ext cx="6903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 am made to take the dog out every morning for a walk (by my mum).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8254500" y="5159700"/>
            <a:ext cx="2715900" cy="904800"/>
          </a:xfrm>
          <a:prstGeom prst="wedgeRoundRectCallout">
            <a:avLst>
              <a:gd name="adj1" fmla="val 46389"/>
              <a:gd name="adj2" fmla="val -6319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Remember! In the passive form,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make 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followed by </a:t>
            </a:r>
            <a:r>
              <a:rPr lang="en-US" sz="1600" b="0" i="1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+ </a:t>
            </a:r>
            <a:r>
              <a:rPr lang="en-US" sz="1600" b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infinitive.</a:t>
            </a:r>
            <a:endParaRPr sz="16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A1CE2782-1335-4B62-BDA5-C23500E3CE3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1024</Words>
  <Application>Microsoft Office PowerPoint</Application>
  <PresentationFormat>Widescreen</PresentationFormat>
  <Paragraphs>124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B2 passive voice</vt:lpstr>
      <vt:lpstr>It’s important to understand how we use the passive voice, but also when.</vt:lpstr>
      <vt:lpstr>Function: When do we use the passive?</vt:lpstr>
      <vt:lpstr>Function: When do we use the passive?</vt:lpstr>
      <vt:lpstr>Form: How do form the passive voice?</vt:lpstr>
      <vt:lpstr>Form: How do form the passive voice?</vt:lpstr>
      <vt:lpstr>Special cases in the passive voice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14</cp:revision>
  <dcterms:modified xsi:type="dcterms:W3CDTF">2019-12-05T10:57:17Z</dcterms:modified>
</cp:coreProperties>
</file>